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  <p:sldMasterId id="2147483688" r:id="rId2"/>
    <p:sldMasterId id="2147483700" r:id="rId3"/>
    <p:sldMasterId id="2147483712" r:id="rId4"/>
  </p:sldMasterIdLst>
  <p:notesMasterIdLst>
    <p:notesMasterId r:id="rId17"/>
  </p:notesMasterIdLst>
  <p:handoutMasterIdLst>
    <p:handoutMasterId r:id="rId18"/>
  </p:handoutMasterIdLst>
  <p:sldIdLst>
    <p:sldId id="311" r:id="rId5"/>
    <p:sldId id="293" r:id="rId6"/>
    <p:sldId id="312" r:id="rId7"/>
    <p:sldId id="407" r:id="rId8"/>
    <p:sldId id="319" r:id="rId9"/>
    <p:sldId id="390" r:id="rId10"/>
    <p:sldId id="298" r:id="rId11"/>
    <p:sldId id="307" r:id="rId12"/>
    <p:sldId id="299" r:id="rId13"/>
    <p:sldId id="294" r:id="rId14"/>
    <p:sldId id="296" r:id="rId15"/>
    <p:sldId id="310" r:id="rId16"/>
  </p:sldIdLst>
  <p:sldSz cx="9144000" cy="6858000" type="letter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pos="2928" userDrawn="1">
          <p15:clr>
            <a:srgbClr val="A4A3A4"/>
          </p15:clr>
        </p15:guide>
        <p15:guide id="4" pos="5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2034"/>
    <a:srgbClr val="EFF755"/>
    <a:srgbClr val="CC6600"/>
    <a:srgbClr val="6666FF"/>
    <a:srgbClr val="008000"/>
    <a:srgbClr val="000080"/>
    <a:srgbClr val="004000"/>
    <a:srgbClr val="996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 autoAdjust="0"/>
    <p:restoredTop sz="95413" autoAdjust="0"/>
  </p:normalViewPr>
  <p:slideViewPr>
    <p:cSldViewPr snapToGrid="0">
      <p:cViewPr varScale="1">
        <p:scale>
          <a:sx n="122" d="100"/>
          <a:sy n="122" d="100"/>
        </p:scale>
        <p:origin x="1328" y="208"/>
      </p:cViewPr>
      <p:guideLst>
        <p:guide orient="horz" pos="2159"/>
        <p:guide pos="144"/>
        <p:guide pos="2928"/>
        <p:guide pos="56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1836" y="-96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1.xml"/><Relationship Id="rId5" Type="http://schemas.openxmlformats.org/officeDocument/2006/relationships/slide" Target="slides/slide10.xml"/><Relationship Id="rId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158826-EADE-4792-AB13-43381F09B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54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4538"/>
            <a:ext cx="5353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ECC53042-5A96-4DBC-B738-B843823BA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5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4DD5B-5CB9-4278-8304-53E47D6138F7}" type="slidenum">
              <a:rPr lang="en-US"/>
              <a:pPr/>
              <a:t>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4DD5B-5CB9-4278-8304-53E47D6138F7}" type="slidenum">
              <a:rPr lang="en-US"/>
              <a:pPr/>
              <a:t>2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67CBD4-C074-5945-B4D9-C20F0CA689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46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11FD1F-3AE7-4B36-9274-233B3DDB2B46}" type="slidenum">
              <a:rPr lang="en-US"/>
              <a:pPr/>
              <a:t>6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9F7779-E88B-4ED1-91F2-39C19F1AC89D}" type="slidenum">
              <a:rPr lang="en-US"/>
              <a:pPr/>
              <a:t>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97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7A7F90-8200-4E69-B3B5-0FE6F7065292}" type="slidenum">
              <a:rPr lang="en-US"/>
              <a:pPr/>
              <a:t>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4554538"/>
            <a:ext cx="6550025" cy="4314825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50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22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9140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978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78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734984-DA9D-46F7-86D2-46DD45087FB0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5E26D1-1274-47BB-A1DA-3B76A596BD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903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927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376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808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955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6727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719644" y="6547620"/>
            <a:ext cx="446252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0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01273EB3-0C8F-EF4B-B631-4F6FC052770E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Title Placeholder 17"/>
          <p:cNvSpPr>
            <a:spLocks noGrp="1"/>
          </p:cNvSpPr>
          <p:nvPr>
            <p:ph type="title"/>
          </p:nvPr>
        </p:nvSpPr>
        <p:spPr>
          <a:xfrm>
            <a:off x="0" y="920"/>
            <a:ext cx="9144000" cy="39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41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734984-DA9D-46F7-86D2-46DD45087FB0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5E26D1-1274-47BB-A1DA-3B76A596BD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28865"/>
            <a:ext cx="7952629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8527 – Introduction to Machi</a:t>
            </a:r>
            <a:r>
              <a:rPr lang="en-US" sz="1800" b="1" baseline="0" dirty="0">
                <a:solidFill>
                  <a:srgbClr val="333399"/>
                </a:solidFill>
              </a:rPr>
              <a:t>ne Learning and Pattern Recognition</a:t>
            </a:r>
            <a:endParaRPr lang="en-US" sz="1800" b="1" dirty="0">
              <a:solidFill>
                <a:srgbClr val="3333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01,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01,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/>
          <p:cNvSpPr/>
          <p:nvPr userDrawn="1"/>
        </p:nvSpPr>
        <p:spPr>
          <a:xfrm>
            <a:off x="0" y="0"/>
            <a:ext cx="9155545" cy="533400"/>
          </a:xfrm>
          <a:prstGeom prst="flowChartDocument">
            <a:avLst/>
          </a:prstGeom>
          <a:gradFill flip="none" rotWithShape="1">
            <a:gsLst>
              <a:gs pos="0">
                <a:srgbClr val="FFACAF"/>
              </a:gs>
              <a:gs pos="100000">
                <a:srgbClr val="FFFFFF"/>
              </a:gs>
            </a:gsLst>
            <a:lin ang="3300000" scaled="0"/>
            <a:tileRect/>
          </a:gra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3399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697748" y="6624263"/>
            <a:ext cx="457200" cy="241558"/>
          </a:xfrm>
          <a:prstGeom prst="rect">
            <a:avLst/>
          </a:prstGeom>
          <a:solidFill>
            <a:srgbClr val="FFAC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en-US" sz="10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39093" y="6612962"/>
            <a:ext cx="9115855" cy="23980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>
              <a:lnSpc>
                <a:spcPct val="95000"/>
              </a:lnSpc>
              <a:spcBef>
                <a:spcPts val="1200"/>
              </a:spcBef>
              <a:tabLst>
                <a:tab pos="8513763" algn="r"/>
              </a:tabLst>
            </a:pPr>
            <a:r>
              <a:rPr lang="en-US" sz="1000" b="1" cap="non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Picone: Unencumbered EEG Corpora</a:t>
            </a:r>
            <a:r>
              <a:rPr lang="en-US" sz="1000" b="1" dirty="0">
                <a:solidFill>
                  <a:srgbClr val="1F497D">
                    <a:lumMod val="50000"/>
                  </a:srgbClr>
                </a:solidFill>
                <a:latin typeface="Calibri"/>
              </a:rPr>
              <a:t>	September 13, 2022</a:t>
            </a:r>
            <a:endParaRPr lang="en-US" sz="1000" b="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92405" y="6629400"/>
            <a:ext cx="8751595" cy="0"/>
          </a:xfrm>
          <a:prstGeom prst="line">
            <a:avLst/>
          </a:prstGeom>
          <a:solidFill>
            <a:schemeClr val="accent2"/>
          </a:solidFill>
          <a:ln w="19050" cap="sq" cmpd="sng" algn="ctr">
            <a:solidFill>
              <a:srgbClr val="FFACA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741540" y="6657110"/>
            <a:ext cx="36473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fld id="{7004E5E3-C477-F742-9645-5285663234E5}" type="slidenum">
              <a:rPr lang="en-US" sz="1000" b="1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1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itle Placeholder 17"/>
          <p:cNvSpPr>
            <a:spLocks noGrp="1"/>
          </p:cNvSpPr>
          <p:nvPr>
            <p:ph type="title"/>
          </p:nvPr>
        </p:nvSpPr>
        <p:spPr>
          <a:xfrm>
            <a:off x="-1" y="0"/>
            <a:ext cx="9155545" cy="328461"/>
          </a:xfrm>
          <a:prstGeom prst="rect">
            <a:avLst/>
          </a:prstGeom>
        </p:spPr>
        <p:txBody>
          <a:bodyPr vert="horz" wrap="none" lIns="91440" tIns="0" rIns="0" bIns="0" rtlCol="0" anchor="ctr" anchorCtr="0">
            <a:norm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93" y="6594644"/>
            <a:ext cx="320040" cy="2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bernardmarr/2021/09/24/the-7-biggest-artificial-intelligence-ai-trends-in-2022/?sh=236720372015" TargetMode="External"/><Relationship Id="rId3" Type="http://schemas.openxmlformats.org/officeDocument/2006/relationships/hyperlink" Target="https://www.forbes.com/sites/nicolemartin1/2019/08/26/7-must-see-ted-talks-on-ai-and-machine-learning/?sh=5b82335616d9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isip.piconepress.com/courses/temple/ece_8527/syllabus/curr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ypost.com/2022/02/20/could-artificial-intelligence-really-wipe-out-humanity/" TargetMode="External"/><Relationship Id="rId5" Type="http://schemas.openxmlformats.org/officeDocument/2006/relationships/image" Target="../media/image3.wmf"/><Relationship Id="rId4" Type="http://schemas.openxmlformats.org/officeDocument/2006/relationships/hyperlink" Target="https://isip.piconepress.com/courses/temple/ece_8527/resources/dhs_book/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08824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ariely/status/287952257926971392?lang=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hyperlink" Target="https://www.dip.ee.uct.ac.za/~nicolls/lectures/eee482f/05_prober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41339" y="1358900"/>
            <a:ext cx="4030662" cy="45481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 marL="176213" indent="-176213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+mn-lt"/>
              </a:rPr>
              <a:t>	Course Goals</a:t>
            </a:r>
            <a:br>
              <a:rPr lang="en-US" sz="1800" b="1" dirty="0">
                <a:solidFill>
                  <a:srgbClr val="892034"/>
                </a:solidFill>
                <a:latin typeface="+mn-lt"/>
              </a:rPr>
            </a:b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Design Cycle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 and Risk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vs. Recognition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Confusability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 dirty="0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Mistakes</a:t>
            </a:r>
          </a:p>
          <a:p>
            <a:pPr marL="346075" indent="-173038" fontAlgn="auto">
              <a:spcAft>
                <a:spcPts val="0"/>
              </a:spcAft>
              <a:defRPr/>
            </a:pPr>
            <a:r>
              <a:rPr lang="en-US" sz="1800" b="1">
                <a:solidFill>
                  <a:srgbClr val="89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Rules of Machine Learning</a:t>
            </a:r>
            <a:endParaRPr lang="en-US" sz="1800" b="1" dirty="0">
              <a:solidFill>
                <a:srgbClr val="892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6213" marR="0" lvl="0" indent="-176213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Resources:</a:t>
            </a:r>
          </a:p>
          <a:p>
            <a:pPr marL="173038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Course Syllabus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3038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Textbook (Sections 1.1 – 1.3)</a:t>
            </a:r>
          </a:p>
          <a:p>
            <a:pPr marL="173038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TED Talks</a:t>
            </a:r>
            <a:b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rgbClr val="004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378372" y="576685"/>
            <a:ext cx="85370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Lecture 01: Course Overview</a:t>
            </a:r>
          </a:p>
        </p:txBody>
      </p:sp>
      <p:pic>
        <p:nvPicPr>
          <p:cNvPr id="11" name="Picture 31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4307" y="3964287"/>
            <a:ext cx="2374900" cy="2333625"/>
          </a:xfrm>
          <a:prstGeom prst="rect">
            <a:avLst/>
          </a:prstGeom>
          <a:ln w="25400">
            <a:solidFill>
              <a:srgbClr val="CD1E2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D30C3BA-969C-B788-9875-8A1DF0F0D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47" y="1143382"/>
            <a:ext cx="3042091" cy="2715872"/>
          </a:xfrm>
          <a:prstGeom prst="rect">
            <a:avLst/>
          </a:prstGeom>
          <a:ln w="25400">
            <a:solidFill>
              <a:srgbClr val="CD1E2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hlinkClick r:id="rId8"/>
            <a:extLst>
              <a:ext uri="{FF2B5EF4-FFF2-40B4-BE49-F238E27FC236}">
                <a16:creationId xmlns:a16="http://schemas.microsoft.com/office/drawing/2014/main" id="{BA0DAB4E-04BB-B8FF-68F4-58A2B9EC4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4287"/>
            <a:ext cx="1579002" cy="2333625"/>
          </a:xfrm>
          <a:prstGeom prst="rect">
            <a:avLst/>
          </a:prstGeom>
          <a:ln w="25400">
            <a:solidFill>
              <a:srgbClr val="CD1E2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42925" y="709613"/>
            <a:ext cx="2162175" cy="5597526"/>
            <a:chOff x="542925" y="709613"/>
            <a:chExt cx="2162175" cy="5597526"/>
          </a:xfrm>
        </p:grpSpPr>
        <p:sp>
          <p:nvSpPr>
            <p:cNvPr id="8231" name="Rectangle 6"/>
            <p:cNvSpPr>
              <a:spLocks noChangeArrowheads="1"/>
            </p:cNvSpPr>
            <p:nvPr/>
          </p:nvSpPr>
          <p:spPr bwMode="auto">
            <a:xfrm>
              <a:off x="542925" y="3330576"/>
              <a:ext cx="2162175" cy="3651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4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2" name="Text Box 7"/>
            <p:cNvSpPr txBox="1">
              <a:spLocks noChangeArrowheads="1"/>
            </p:cNvSpPr>
            <p:nvPr/>
          </p:nvSpPr>
          <p:spPr bwMode="auto">
            <a:xfrm>
              <a:off x="581025" y="3376614"/>
              <a:ext cx="20859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solidFill>
                    <a:srgbClr val="FFFFFF"/>
                  </a:solidFill>
                </a:rPr>
                <a:t>Feature Extraction</a:t>
              </a:r>
            </a:p>
          </p:txBody>
        </p:sp>
        <p:sp>
          <p:nvSpPr>
            <p:cNvPr id="8229" name="Rectangle 9"/>
            <p:cNvSpPr>
              <a:spLocks noChangeArrowheads="1"/>
            </p:cNvSpPr>
            <p:nvPr/>
          </p:nvSpPr>
          <p:spPr bwMode="auto">
            <a:xfrm>
              <a:off x="628650" y="1490663"/>
              <a:ext cx="1990725" cy="3651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0" name="Text Box 10"/>
            <p:cNvSpPr txBox="1">
              <a:spLocks noChangeArrowheads="1"/>
            </p:cNvSpPr>
            <p:nvPr/>
          </p:nvSpPr>
          <p:spPr bwMode="auto">
            <a:xfrm>
              <a:off x="663575" y="1536701"/>
              <a:ext cx="19208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solidFill>
                    <a:srgbClr val="FFFFFF"/>
                  </a:solidFill>
                </a:rPr>
                <a:t>Post-Processing</a:t>
              </a:r>
            </a:p>
          </p:txBody>
        </p:sp>
        <p:sp>
          <p:nvSpPr>
            <p:cNvPr id="8227" name="Rectangle 12"/>
            <p:cNvSpPr>
              <a:spLocks noChangeArrowheads="1"/>
            </p:cNvSpPr>
            <p:nvPr/>
          </p:nvSpPr>
          <p:spPr bwMode="auto">
            <a:xfrm>
              <a:off x="633413" y="2409826"/>
              <a:ext cx="1981200" cy="3651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4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668338" y="2455864"/>
              <a:ext cx="19113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</a:rPr>
                <a:t>Classification</a:t>
              </a:r>
            </a:p>
          </p:txBody>
        </p:sp>
        <p:sp>
          <p:nvSpPr>
            <p:cNvPr id="8225" name="Rectangle 15"/>
            <p:cNvSpPr>
              <a:spLocks noChangeArrowheads="1"/>
            </p:cNvSpPr>
            <p:nvPr/>
          </p:nvSpPr>
          <p:spPr bwMode="auto">
            <a:xfrm>
              <a:off x="623888" y="4249738"/>
              <a:ext cx="2000250" cy="3651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4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6" name="Text Box 16"/>
            <p:cNvSpPr txBox="1">
              <a:spLocks noChangeArrowheads="1"/>
            </p:cNvSpPr>
            <p:nvPr/>
          </p:nvSpPr>
          <p:spPr bwMode="auto">
            <a:xfrm>
              <a:off x="658813" y="4295776"/>
              <a:ext cx="1930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</a:rPr>
                <a:t>Segmentation</a:t>
              </a:r>
            </a:p>
          </p:txBody>
        </p:sp>
        <p:sp>
          <p:nvSpPr>
            <p:cNvPr id="8223" name="Rectangle 18"/>
            <p:cNvSpPr>
              <a:spLocks noChangeArrowheads="1"/>
            </p:cNvSpPr>
            <p:nvPr/>
          </p:nvSpPr>
          <p:spPr bwMode="auto">
            <a:xfrm>
              <a:off x="619125" y="5168901"/>
              <a:ext cx="2009775" cy="3651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4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4" name="Text Box 19"/>
            <p:cNvSpPr txBox="1">
              <a:spLocks noChangeArrowheads="1"/>
            </p:cNvSpPr>
            <p:nvPr/>
          </p:nvSpPr>
          <p:spPr bwMode="auto">
            <a:xfrm>
              <a:off x="654050" y="5214939"/>
              <a:ext cx="19399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</a:rPr>
                <a:t>Sensing</a:t>
              </a:r>
            </a:p>
          </p:txBody>
        </p:sp>
        <p:grpSp>
          <p:nvGrpSpPr>
            <p:cNvPr id="8203" name="Group 20"/>
            <p:cNvGrpSpPr>
              <a:grpSpLocks/>
            </p:cNvGrpSpPr>
            <p:nvPr/>
          </p:nvGrpSpPr>
          <p:grpSpPr bwMode="auto">
            <a:xfrm>
              <a:off x="1500188" y="5656263"/>
              <a:ext cx="247650" cy="309563"/>
              <a:chOff x="3504" y="2043"/>
              <a:chExt cx="666" cy="879"/>
            </a:xfrm>
            <a:solidFill>
              <a:schemeClr val="bg1"/>
            </a:solidFill>
          </p:grpSpPr>
          <p:sp>
            <p:nvSpPr>
              <p:cNvPr id="8221" name="AutoShape 21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2" name="Rectangle 22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04" name="Group 23"/>
            <p:cNvGrpSpPr>
              <a:grpSpLocks/>
            </p:cNvGrpSpPr>
            <p:nvPr/>
          </p:nvGrpSpPr>
          <p:grpSpPr bwMode="auto">
            <a:xfrm>
              <a:off x="1500188" y="4737101"/>
              <a:ext cx="247650" cy="309563"/>
              <a:chOff x="3504" y="2043"/>
              <a:chExt cx="666" cy="879"/>
            </a:xfrm>
            <a:solidFill>
              <a:schemeClr val="bg1"/>
            </a:solidFill>
          </p:grpSpPr>
          <p:sp>
            <p:nvSpPr>
              <p:cNvPr id="8219" name="AutoShape 24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0" name="Rectangle 25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05" name="Group 26"/>
            <p:cNvGrpSpPr>
              <a:grpSpLocks/>
            </p:cNvGrpSpPr>
            <p:nvPr/>
          </p:nvGrpSpPr>
          <p:grpSpPr bwMode="auto">
            <a:xfrm>
              <a:off x="1500188" y="3817938"/>
              <a:ext cx="247650" cy="309563"/>
              <a:chOff x="3504" y="2043"/>
              <a:chExt cx="666" cy="879"/>
            </a:xfrm>
            <a:solidFill>
              <a:schemeClr val="bg1"/>
            </a:solidFill>
          </p:grpSpPr>
          <p:sp>
            <p:nvSpPr>
              <p:cNvPr id="8217" name="AutoShape 27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8" name="Rectangle 28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06" name="Group 29"/>
            <p:cNvGrpSpPr>
              <a:grpSpLocks/>
            </p:cNvGrpSpPr>
            <p:nvPr/>
          </p:nvGrpSpPr>
          <p:grpSpPr bwMode="auto">
            <a:xfrm>
              <a:off x="1500188" y="2897188"/>
              <a:ext cx="247650" cy="309563"/>
              <a:chOff x="3504" y="2043"/>
              <a:chExt cx="666" cy="879"/>
            </a:xfrm>
            <a:solidFill>
              <a:schemeClr val="bg1"/>
            </a:solidFill>
          </p:grpSpPr>
          <p:sp>
            <p:nvSpPr>
              <p:cNvPr id="8215" name="AutoShape 30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6" name="Rectangle 31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07" name="Group 32"/>
            <p:cNvGrpSpPr>
              <a:grpSpLocks/>
            </p:cNvGrpSpPr>
            <p:nvPr/>
          </p:nvGrpSpPr>
          <p:grpSpPr bwMode="auto">
            <a:xfrm>
              <a:off x="1500188" y="1978026"/>
              <a:ext cx="247650" cy="309563"/>
              <a:chOff x="3504" y="2043"/>
              <a:chExt cx="666" cy="879"/>
            </a:xfrm>
            <a:solidFill>
              <a:schemeClr val="bg1"/>
            </a:solidFill>
          </p:grpSpPr>
          <p:sp>
            <p:nvSpPr>
              <p:cNvPr id="8213" name="AutoShape 33"/>
              <p:cNvSpPr>
                <a:spLocks noChangeArrowheads="1"/>
              </p:cNvSpPr>
              <p:nvPr/>
            </p:nvSpPr>
            <p:spPr bwMode="auto">
              <a:xfrm>
                <a:off x="3504" y="2043"/>
                <a:ext cx="666" cy="576"/>
              </a:xfrm>
              <a:prstGeom prst="triangle">
                <a:avLst>
                  <a:gd name="adj" fmla="val 50000"/>
                </a:avLst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14" name="Rectangle 34"/>
              <p:cNvSpPr>
                <a:spLocks noChangeArrowheads="1"/>
              </p:cNvSpPr>
              <p:nvPr/>
            </p:nvSpPr>
            <p:spPr bwMode="auto">
              <a:xfrm>
                <a:off x="3647" y="2619"/>
                <a:ext cx="381" cy="303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11" name="AutoShape 36"/>
            <p:cNvSpPr>
              <a:spLocks noChangeArrowheads="1"/>
            </p:cNvSpPr>
            <p:nvPr/>
          </p:nvSpPr>
          <p:spPr bwMode="auto">
            <a:xfrm>
              <a:off x="1500188" y="1058863"/>
              <a:ext cx="247650" cy="20285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Rectangle 37"/>
            <p:cNvSpPr>
              <a:spLocks noChangeArrowheads="1"/>
            </p:cNvSpPr>
            <p:nvPr/>
          </p:nvSpPr>
          <p:spPr bwMode="auto">
            <a:xfrm>
              <a:off x="1553362" y="1261717"/>
              <a:ext cx="141674" cy="106709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9" name="Text Box 38"/>
            <p:cNvSpPr txBox="1">
              <a:spLocks noChangeArrowheads="1"/>
            </p:cNvSpPr>
            <p:nvPr/>
          </p:nvSpPr>
          <p:spPr bwMode="auto">
            <a:xfrm>
              <a:off x="1238250" y="6032501"/>
              <a:ext cx="7715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 dirty="0">
                  <a:solidFill>
                    <a:schemeClr val="bg1"/>
                  </a:solidFill>
                </a:rPr>
                <a:t>Input</a:t>
              </a:r>
            </a:p>
          </p:txBody>
        </p:sp>
        <p:sp>
          <p:nvSpPr>
            <p:cNvPr id="8210" name="Text Box 39"/>
            <p:cNvSpPr txBox="1">
              <a:spLocks noChangeArrowheads="1"/>
            </p:cNvSpPr>
            <p:nvPr/>
          </p:nvSpPr>
          <p:spPr bwMode="auto">
            <a:xfrm>
              <a:off x="1042988" y="709613"/>
              <a:ext cx="11620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solidFill>
                    <a:schemeClr val="bg1"/>
                  </a:solidFill>
                </a:rPr>
                <a:t>Decision</a:t>
              </a:r>
            </a:p>
          </p:txBody>
        </p:sp>
      </p:grpSp>
      <p:pic>
        <p:nvPicPr>
          <p:cNvPr id="121896" name="Picture 4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588" y="763588"/>
            <a:ext cx="4902200" cy="562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 Box 42"/>
          <p:cNvSpPr txBox="1">
            <a:spLocks noChangeArrowheads="1"/>
          </p:cNvSpPr>
          <p:nvPr/>
        </p:nvSpPr>
        <p:spPr bwMode="auto">
          <a:xfrm>
            <a:off x="228600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Classical Pattern Recognition: Problem Decomposition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850363-45B3-C644-99E1-50EC65A1B27C}"/>
              </a:ext>
            </a:extLst>
          </p:cNvPr>
          <p:cNvSpPr/>
          <p:nvPr/>
        </p:nvSpPr>
        <p:spPr>
          <a:xfrm>
            <a:off x="228600" y="2166143"/>
            <a:ext cx="2677886" cy="1854649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4A5B6-7D27-444D-A022-6C181957503D}"/>
              </a:ext>
            </a:extLst>
          </p:cNvPr>
          <p:cNvSpPr txBox="1"/>
          <p:nvPr/>
        </p:nvSpPr>
        <p:spPr>
          <a:xfrm>
            <a:off x="2788141" y="1413103"/>
            <a:ext cx="1783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End-to-End Deep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188658" y="676275"/>
            <a:ext cx="8629650" cy="57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I got 100% accuracy on...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Almost any algorithm works some of the time, but few real-world problems have ever been completely solved.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Training on the evaluation data is forbidden.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Once you use evaluation data, you should discard it. 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My algorithm is better because...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Statistical significance and experimental design play a big role in determining the validity of a result.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bg1"/>
                </a:solidFill>
              </a:rPr>
              <a:t>There is always some probability a random choice of an algorithm will produce a better result. 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Hence, in this course, we will also learn how to evaluate algorithms and quite a bit about experimental design.</a:t>
            </a: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228600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Common Mistakes Made By Novices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28600" y="57150"/>
            <a:ext cx="8686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28600" y="671992"/>
            <a:ext cx="8688388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Three fundamental rules of machine learning:</a:t>
            </a:r>
          </a:p>
          <a:p>
            <a:pPr marL="571500" indent="-342900">
              <a:spcBef>
                <a:spcPts val="0"/>
              </a:spcBef>
              <a:spcAft>
                <a:spcPts val="1200"/>
              </a:spcAft>
              <a:buClr>
                <a:srgbClr val="333399"/>
              </a:buClr>
              <a:buFont typeface="+mj-lt"/>
              <a:buAutoNum type="arabicPeriod"/>
              <a:tabLst>
                <a:tab pos="1196975" algn="l"/>
              </a:tabLst>
            </a:pPr>
            <a:r>
              <a:rPr lang="en-US" sz="1800" b="1" dirty="0">
                <a:solidFill>
                  <a:schemeClr val="bg1"/>
                </a:solidFill>
              </a:rPr>
              <a:t>There is no data like more data.</a:t>
            </a:r>
          </a:p>
          <a:p>
            <a:pPr marL="571500" indent="-342900">
              <a:spcBef>
                <a:spcPts val="0"/>
              </a:spcBef>
              <a:spcAft>
                <a:spcPts val="1200"/>
              </a:spcAft>
              <a:buClr>
                <a:srgbClr val="333399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Are your results statistically significant?</a:t>
            </a:r>
          </a:p>
          <a:p>
            <a:pPr marL="571500" indent="-342900">
              <a:spcBef>
                <a:spcPts val="0"/>
              </a:spcBef>
              <a:spcAft>
                <a:spcPts val="1200"/>
              </a:spcAft>
              <a:buClr>
                <a:srgbClr val="333399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When you compare two algorithms, you must compare them on equal footing (e.g., same data, number of parameters, compute time, latency).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Pattern recognition vs. machine learning vs. machine understanding vs. statistics: significant overlap between these fields.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We will focus more on decision theory and less on feature extraction.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This course emphasizes statistical and data-driven methods for optimizing system design and parameter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95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3157538" y="2381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228600" y="771150"/>
            <a:ext cx="441960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Dispel The Hype: </a:t>
            </a:r>
            <a:r>
              <a:rPr lang="en-US" sz="1800" b="1" dirty="0">
                <a:solidFill>
                  <a:schemeClr val="bg1"/>
                </a:solidFill>
              </a:rPr>
              <a:t>Artificial Intelligence (AI) is not taking over the world anytime soon. Machine learning (ML) systems are simply good at memorizing patterns and emulating functional mappings.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Technology: </a:t>
            </a:r>
            <a:r>
              <a:rPr lang="en-US" sz="1800" b="1" dirty="0">
                <a:solidFill>
                  <a:schemeClr val="bg1"/>
                </a:solidFill>
              </a:rPr>
              <a:t>Introduce you to the tools and concepts being used in modern machine learning research and technology development.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Theoretical Underpinnings: </a:t>
            </a:r>
            <a:r>
              <a:rPr lang="en-US" sz="1800" b="1" dirty="0">
                <a:solidFill>
                  <a:schemeClr val="bg1"/>
                </a:solidFill>
              </a:rPr>
              <a:t>Develop a mathematically rigorous understanding of ML algorithms.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Connections: </a:t>
            </a:r>
            <a:r>
              <a:rPr lang="en-US" sz="1800" b="1" dirty="0">
                <a:solidFill>
                  <a:schemeClr val="bg1"/>
                </a:solidFill>
              </a:rPr>
              <a:t>Connect a wide range of topics such as statistics, experimental design and signal processing via their foundations in mathematics, statistics and machine learning.</a:t>
            </a:r>
          </a:p>
        </p:txBody>
      </p:sp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228600" y="57150"/>
            <a:ext cx="86852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Terminology</a:t>
            </a:r>
          </a:p>
        </p:txBody>
      </p:sp>
      <p:pic>
        <p:nvPicPr>
          <p:cNvPr id="1026" name="Picture 2" descr="The Terminator (1984) - IMDb">
            <a:hlinkClick r:id="rId3"/>
            <a:extLst>
              <a:ext uri="{FF2B5EF4-FFF2-40B4-BE49-F238E27FC236}">
                <a16:creationId xmlns:a16="http://schemas.microsoft.com/office/drawing/2014/main" id="{52114240-6AE5-27EB-397C-AF73765C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62" y="768695"/>
            <a:ext cx="3696138" cy="5544207"/>
          </a:xfrm>
          <a:prstGeom prst="rect">
            <a:avLst/>
          </a:prstGeom>
          <a:ln w="25400">
            <a:solidFill>
              <a:srgbClr val="CD1E2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295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3157538" y="2381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228600" y="647700"/>
            <a:ext cx="8686800" cy="567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Pattern Recognition: </a:t>
            </a:r>
            <a:r>
              <a:rPr lang="en-US" sz="1800" b="1" dirty="0">
                <a:solidFill>
                  <a:schemeClr val="bg1"/>
                </a:solidFill>
              </a:rPr>
              <a:t>“the act of taking raw data and taking an action based on the category of the pattern.”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Common Applications: </a:t>
            </a:r>
            <a:r>
              <a:rPr lang="en-US" sz="1800" b="1" dirty="0">
                <a:solidFill>
                  <a:schemeClr val="bg1"/>
                </a:solidFill>
              </a:rPr>
              <a:t>speech and image recognition, machine translation, fingerprint identification (biometrics) and just about everything else including financial modeling, autonomous vehicles and even drug discovery. </a:t>
            </a:r>
          </a:p>
          <a:p>
            <a:pPr marL="171450" indent="-171450">
              <a:spcBef>
                <a:spcPts val="0"/>
              </a:spcBef>
              <a:spcAft>
                <a:spcPts val="6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Related Terminology:</a:t>
            </a:r>
          </a:p>
          <a:p>
            <a:pPr lvl="1" indent="-1714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Machine Learning: </a:t>
            </a:r>
            <a:r>
              <a:rPr lang="en-US" sz="1800" b="1" dirty="0">
                <a:solidFill>
                  <a:schemeClr val="bg1"/>
                </a:solidFill>
              </a:rPr>
              <a:t>“It gives computers the ability to learn without being explicitly programmed.” (Arthur Samuel, 1959)</a:t>
            </a:r>
          </a:p>
          <a:p>
            <a:pPr marL="465138" lvl="1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</a:rPr>
              <a:t>The ability of a machine to improve its performance based on previous results. </a:t>
            </a:r>
          </a:p>
          <a:p>
            <a:pPr lvl="1" indent="-1714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Machine Understanding: </a:t>
            </a:r>
            <a:r>
              <a:rPr lang="en-US" sz="1800" b="1" dirty="0">
                <a:solidFill>
                  <a:schemeClr val="bg1"/>
                </a:solidFill>
              </a:rPr>
              <a:t>acting on the intentions of the user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generating the data.</a:t>
            </a:r>
          </a:p>
          <a:p>
            <a:pPr lvl="1" indent="-1714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Big Data: </a:t>
            </a:r>
            <a:r>
              <a:rPr lang="en-US" sz="1800" b="1" dirty="0">
                <a:solidFill>
                  <a:schemeClr val="bg1"/>
                </a:solidFill>
              </a:rPr>
              <a:t>“Big data is like teenage sex: everyone talks about it, nobody really knows how to do it, everyone thinks everyone else is doing it, so everyone claims they are doing it.” (</a:t>
            </a:r>
            <a:r>
              <a:rPr lang="en-US" sz="1800" b="1" dirty="0">
                <a:solidFill>
                  <a:schemeClr val="bg1"/>
                </a:solidFill>
                <a:hlinkClick r:id="rId3"/>
              </a:rPr>
              <a:t>Dan Ariely, 2013</a:t>
            </a:r>
            <a:r>
              <a:rPr lang="en-US" sz="1800" b="1" dirty="0">
                <a:solidFill>
                  <a:schemeClr val="bg1"/>
                </a:solidFill>
              </a:rPr>
              <a:t>)</a:t>
            </a:r>
          </a:p>
          <a:p>
            <a:pPr lvl="1" indent="-171450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800" b="1" dirty="0">
                <a:solidFill>
                  <a:schemeClr val="accent1"/>
                </a:solidFill>
              </a:rPr>
              <a:t>Statistics: </a:t>
            </a:r>
            <a:r>
              <a:rPr lang="en-US" sz="1800" b="1" dirty="0">
                <a:solidFill>
                  <a:schemeClr val="bg1"/>
                </a:solidFill>
              </a:rPr>
              <a:t>There is a strong connection between modern engineering, statistics and machine learning. Many of the same tools are used but known by different names.</a:t>
            </a:r>
          </a:p>
        </p:txBody>
      </p:sp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228600" y="57150"/>
            <a:ext cx="86852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351936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28599" y="0"/>
            <a:ext cx="8686801" cy="4572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defTabSz="457200">
              <a:spcBef>
                <a:spcPct val="0"/>
              </a:spcBef>
              <a:buNone/>
              <a:defRPr sz="2400" b="1" baseline="0"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The Classic Machine Learning Paradigm</a:t>
            </a:r>
          </a:p>
        </p:txBody>
      </p:sp>
      <p:sp>
        <p:nvSpPr>
          <p:cNvPr id="4" name="Text Box 43">
            <a:extLst>
              <a:ext uri="{FF2B5EF4-FFF2-40B4-BE49-F238E27FC236}">
                <a16:creationId xmlns:a16="http://schemas.microsoft.com/office/drawing/2014/main" id="{417B7EF4-E529-D9AB-B362-01387539C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922" y="672519"/>
            <a:ext cx="3292427" cy="401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14300" marR="0" lvl="0" indent="-1143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Key issues:</a:t>
            </a:r>
          </a:p>
          <a:p>
            <a:pPr marL="4000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 the data representative of the problem?</a:t>
            </a:r>
          </a:p>
          <a:p>
            <a:pPr marL="4000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the features capture meaningful differences between patterns?</a:t>
            </a:r>
          </a:p>
          <a:p>
            <a:pPr marL="4000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do we find the best model?</a:t>
            </a:r>
          </a:p>
          <a:p>
            <a:pPr marL="4000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do we estimate the parameters of the model?</a:t>
            </a:r>
          </a:p>
          <a:p>
            <a:pPr marL="4000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How do we evaluate performance?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BE66343D-7157-70D6-D7B9-DDCA9316F5D0}"/>
              </a:ext>
            </a:extLst>
          </p:cNvPr>
          <p:cNvSpPr/>
          <p:nvPr/>
        </p:nvSpPr>
        <p:spPr>
          <a:xfrm>
            <a:off x="764444" y="900339"/>
            <a:ext cx="3751184" cy="3751184"/>
          </a:xfrm>
          <a:prstGeom prst="circularArrow">
            <a:avLst>
              <a:gd name="adj1" fmla="val 5544"/>
              <a:gd name="adj2" fmla="val 330680"/>
              <a:gd name="adj3" fmla="val 13835616"/>
              <a:gd name="adj4" fmla="val 17349742"/>
              <a:gd name="adj5" fmla="val 5757"/>
            </a:avLst>
          </a:prstGeom>
          <a:gradFill rotWithShape="0">
            <a:gsLst>
              <a:gs pos="0">
                <a:srgbClr val="FFACAF"/>
              </a:gs>
              <a:gs pos="100000">
                <a:schemeClr val="bg1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330000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B926B52-9352-DD8B-49B0-004577E4B2F7}"/>
              </a:ext>
            </a:extLst>
          </p:cNvPr>
          <p:cNvSpPr/>
          <p:nvPr/>
        </p:nvSpPr>
        <p:spPr>
          <a:xfrm>
            <a:off x="1784481" y="836967"/>
            <a:ext cx="1711111" cy="855555"/>
          </a:xfrm>
          <a:custGeom>
            <a:avLst/>
            <a:gdLst>
              <a:gd name="connsiteX0" fmla="*/ 0 w 1711111"/>
              <a:gd name="connsiteY0" fmla="*/ 142595 h 855555"/>
              <a:gd name="connsiteX1" fmla="*/ 142595 w 1711111"/>
              <a:gd name="connsiteY1" fmla="*/ 0 h 855555"/>
              <a:gd name="connsiteX2" fmla="*/ 1568516 w 1711111"/>
              <a:gd name="connsiteY2" fmla="*/ 0 h 855555"/>
              <a:gd name="connsiteX3" fmla="*/ 1711111 w 1711111"/>
              <a:gd name="connsiteY3" fmla="*/ 142595 h 855555"/>
              <a:gd name="connsiteX4" fmla="*/ 1711111 w 1711111"/>
              <a:gd name="connsiteY4" fmla="*/ 712960 h 855555"/>
              <a:gd name="connsiteX5" fmla="*/ 1568516 w 1711111"/>
              <a:gd name="connsiteY5" fmla="*/ 855555 h 855555"/>
              <a:gd name="connsiteX6" fmla="*/ 142595 w 1711111"/>
              <a:gd name="connsiteY6" fmla="*/ 855555 h 855555"/>
              <a:gd name="connsiteX7" fmla="*/ 0 w 1711111"/>
              <a:gd name="connsiteY7" fmla="*/ 712960 h 855555"/>
              <a:gd name="connsiteX8" fmla="*/ 0 w 1711111"/>
              <a:gd name="connsiteY8" fmla="*/ 142595 h 85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111" h="855555">
                <a:moveTo>
                  <a:pt x="0" y="142595"/>
                </a:moveTo>
                <a:cubicBezTo>
                  <a:pt x="0" y="63842"/>
                  <a:pt x="63842" y="0"/>
                  <a:pt x="142595" y="0"/>
                </a:cubicBezTo>
                <a:lnTo>
                  <a:pt x="1568516" y="0"/>
                </a:lnTo>
                <a:cubicBezTo>
                  <a:pt x="1647269" y="0"/>
                  <a:pt x="1711111" y="63842"/>
                  <a:pt x="1711111" y="142595"/>
                </a:cubicBezTo>
                <a:lnTo>
                  <a:pt x="1711111" y="712960"/>
                </a:lnTo>
                <a:cubicBezTo>
                  <a:pt x="1711111" y="791713"/>
                  <a:pt x="1647269" y="855555"/>
                  <a:pt x="1568516" y="855555"/>
                </a:cubicBezTo>
                <a:lnTo>
                  <a:pt x="142595" y="855555"/>
                </a:lnTo>
                <a:cubicBezTo>
                  <a:pt x="63842" y="855555"/>
                  <a:pt x="0" y="791713"/>
                  <a:pt x="0" y="712960"/>
                </a:cubicBezTo>
                <a:lnTo>
                  <a:pt x="0" y="142595"/>
                </a:lnTo>
                <a:close/>
              </a:path>
            </a:pathLst>
          </a:custGeom>
          <a:gradFill rotWithShape="0">
            <a:gsLst>
              <a:gs pos="0">
                <a:srgbClr val="FFACAF"/>
              </a:gs>
              <a:gs pos="100000">
                <a:schemeClr val="bg1"/>
              </a:gs>
            </a:gsLst>
            <a:lin ang="3300000" scaled="0"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345" tIns="110345" rIns="110345" bIns="11034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Collect Data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205E363-F31B-DD9E-FE2C-FEE05119F8E0}"/>
              </a:ext>
            </a:extLst>
          </p:cNvPr>
          <p:cNvSpPr/>
          <p:nvPr/>
        </p:nvSpPr>
        <p:spPr>
          <a:xfrm>
            <a:off x="3305841" y="1942299"/>
            <a:ext cx="1711111" cy="855555"/>
          </a:xfrm>
          <a:custGeom>
            <a:avLst/>
            <a:gdLst>
              <a:gd name="connsiteX0" fmla="*/ 0 w 1711111"/>
              <a:gd name="connsiteY0" fmla="*/ 142595 h 855555"/>
              <a:gd name="connsiteX1" fmla="*/ 142595 w 1711111"/>
              <a:gd name="connsiteY1" fmla="*/ 0 h 855555"/>
              <a:gd name="connsiteX2" fmla="*/ 1568516 w 1711111"/>
              <a:gd name="connsiteY2" fmla="*/ 0 h 855555"/>
              <a:gd name="connsiteX3" fmla="*/ 1711111 w 1711111"/>
              <a:gd name="connsiteY3" fmla="*/ 142595 h 855555"/>
              <a:gd name="connsiteX4" fmla="*/ 1711111 w 1711111"/>
              <a:gd name="connsiteY4" fmla="*/ 712960 h 855555"/>
              <a:gd name="connsiteX5" fmla="*/ 1568516 w 1711111"/>
              <a:gd name="connsiteY5" fmla="*/ 855555 h 855555"/>
              <a:gd name="connsiteX6" fmla="*/ 142595 w 1711111"/>
              <a:gd name="connsiteY6" fmla="*/ 855555 h 855555"/>
              <a:gd name="connsiteX7" fmla="*/ 0 w 1711111"/>
              <a:gd name="connsiteY7" fmla="*/ 712960 h 855555"/>
              <a:gd name="connsiteX8" fmla="*/ 0 w 1711111"/>
              <a:gd name="connsiteY8" fmla="*/ 142595 h 85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111" h="855555">
                <a:moveTo>
                  <a:pt x="0" y="142595"/>
                </a:moveTo>
                <a:cubicBezTo>
                  <a:pt x="0" y="63842"/>
                  <a:pt x="63842" y="0"/>
                  <a:pt x="142595" y="0"/>
                </a:cubicBezTo>
                <a:lnTo>
                  <a:pt x="1568516" y="0"/>
                </a:lnTo>
                <a:cubicBezTo>
                  <a:pt x="1647269" y="0"/>
                  <a:pt x="1711111" y="63842"/>
                  <a:pt x="1711111" y="142595"/>
                </a:cubicBezTo>
                <a:lnTo>
                  <a:pt x="1711111" y="712960"/>
                </a:lnTo>
                <a:cubicBezTo>
                  <a:pt x="1711111" y="791713"/>
                  <a:pt x="1647269" y="855555"/>
                  <a:pt x="1568516" y="855555"/>
                </a:cubicBezTo>
                <a:lnTo>
                  <a:pt x="142595" y="855555"/>
                </a:lnTo>
                <a:cubicBezTo>
                  <a:pt x="63842" y="855555"/>
                  <a:pt x="0" y="791713"/>
                  <a:pt x="0" y="712960"/>
                </a:cubicBezTo>
                <a:lnTo>
                  <a:pt x="0" y="142595"/>
                </a:lnTo>
                <a:close/>
              </a:path>
            </a:pathLst>
          </a:custGeom>
          <a:gradFill rotWithShape="0">
            <a:gsLst>
              <a:gs pos="0">
                <a:srgbClr val="FFACAF"/>
              </a:gs>
              <a:gs pos="100000">
                <a:schemeClr val="bg1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3300000" scaled="0"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345" tIns="110345" rIns="110345" bIns="11034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Select Features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5EEC4AB-1C01-BD34-CC00-04A9C4CBA4D4}"/>
              </a:ext>
            </a:extLst>
          </p:cNvPr>
          <p:cNvSpPr/>
          <p:nvPr/>
        </p:nvSpPr>
        <p:spPr>
          <a:xfrm>
            <a:off x="3011076" y="3306055"/>
            <a:ext cx="1711111" cy="855555"/>
          </a:xfrm>
          <a:custGeom>
            <a:avLst/>
            <a:gdLst>
              <a:gd name="connsiteX0" fmla="*/ 0 w 1711111"/>
              <a:gd name="connsiteY0" fmla="*/ 142595 h 855555"/>
              <a:gd name="connsiteX1" fmla="*/ 142595 w 1711111"/>
              <a:gd name="connsiteY1" fmla="*/ 0 h 855555"/>
              <a:gd name="connsiteX2" fmla="*/ 1568516 w 1711111"/>
              <a:gd name="connsiteY2" fmla="*/ 0 h 855555"/>
              <a:gd name="connsiteX3" fmla="*/ 1711111 w 1711111"/>
              <a:gd name="connsiteY3" fmla="*/ 142595 h 855555"/>
              <a:gd name="connsiteX4" fmla="*/ 1711111 w 1711111"/>
              <a:gd name="connsiteY4" fmla="*/ 712960 h 855555"/>
              <a:gd name="connsiteX5" fmla="*/ 1568516 w 1711111"/>
              <a:gd name="connsiteY5" fmla="*/ 855555 h 855555"/>
              <a:gd name="connsiteX6" fmla="*/ 142595 w 1711111"/>
              <a:gd name="connsiteY6" fmla="*/ 855555 h 855555"/>
              <a:gd name="connsiteX7" fmla="*/ 0 w 1711111"/>
              <a:gd name="connsiteY7" fmla="*/ 712960 h 855555"/>
              <a:gd name="connsiteX8" fmla="*/ 0 w 1711111"/>
              <a:gd name="connsiteY8" fmla="*/ 142595 h 85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111" h="855555">
                <a:moveTo>
                  <a:pt x="0" y="142595"/>
                </a:moveTo>
                <a:cubicBezTo>
                  <a:pt x="0" y="63842"/>
                  <a:pt x="63842" y="0"/>
                  <a:pt x="142595" y="0"/>
                </a:cubicBezTo>
                <a:lnTo>
                  <a:pt x="1568516" y="0"/>
                </a:lnTo>
                <a:cubicBezTo>
                  <a:pt x="1647269" y="0"/>
                  <a:pt x="1711111" y="63842"/>
                  <a:pt x="1711111" y="142595"/>
                </a:cubicBezTo>
                <a:lnTo>
                  <a:pt x="1711111" y="712960"/>
                </a:lnTo>
                <a:cubicBezTo>
                  <a:pt x="1711111" y="791713"/>
                  <a:pt x="1647269" y="855555"/>
                  <a:pt x="1568516" y="855555"/>
                </a:cubicBezTo>
                <a:lnTo>
                  <a:pt x="142595" y="855555"/>
                </a:lnTo>
                <a:cubicBezTo>
                  <a:pt x="63842" y="855555"/>
                  <a:pt x="0" y="791713"/>
                  <a:pt x="0" y="712960"/>
                </a:cubicBezTo>
                <a:lnTo>
                  <a:pt x="0" y="142595"/>
                </a:lnTo>
                <a:close/>
              </a:path>
            </a:pathLst>
          </a:custGeom>
          <a:gradFill rotWithShape="0">
            <a:gsLst>
              <a:gs pos="0">
                <a:srgbClr val="FFACAF"/>
              </a:gs>
              <a:gs pos="100000">
                <a:schemeClr val="bg1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3300000" scaled="0"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345" tIns="110345" rIns="110345" bIns="11034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Choose Model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F277EB5-CCC3-D94A-BF0A-2531BCEF9157}"/>
              </a:ext>
            </a:extLst>
          </p:cNvPr>
          <p:cNvSpPr/>
          <p:nvPr/>
        </p:nvSpPr>
        <p:spPr>
          <a:xfrm>
            <a:off x="531865" y="3306063"/>
            <a:ext cx="1711111" cy="855555"/>
          </a:xfrm>
          <a:custGeom>
            <a:avLst/>
            <a:gdLst>
              <a:gd name="connsiteX0" fmla="*/ 0 w 1711111"/>
              <a:gd name="connsiteY0" fmla="*/ 142595 h 855555"/>
              <a:gd name="connsiteX1" fmla="*/ 142595 w 1711111"/>
              <a:gd name="connsiteY1" fmla="*/ 0 h 855555"/>
              <a:gd name="connsiteX2" fmla="*/ 1568516 w 1711111"/>
              <a:gd name="connsiteY2" fmla="*/ 0 h 855555"/>
              <a:gd name="connsiteX3" fmla="*/ 1711111 w 1711111"/>
              <a:gd name="connsiteY3" fmla="*/ 142595 h 855555"/>
              <a:gd name="connsiteX4" fmla="*/ 1711111 w 1711111"/>
              <a:gd name="connsiteY4" fmla="*/ 712960 h 855555"/>
              <a:gd name="connsiteX5" fmla="*/ 1568516 w 1711111"/>
              <a:gd name="connsiteY5" fmla="*/ 855555 h 855555"/>
              <a:gd name="connsiteX6" fmla="*/ 142595 w 1711111"/>
              <a:gd name="connsiteY6" fmla="*/ 855555 h 855555"/>
              <a:gd name="connsiteX7" fmla="*/ 0 w 1711111"/>
              <a:gd name="connsiteY7" fmla="*/ 712960 h 855555"/>
              <a:gd name="connsiteX8" fmla="*/ 0 w 1711111"/>
              <a:gd name="connsiteY8" fmla="*/ 142595 h 85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111" h="855555">
                <a:moveTo>
                  <a:pt x="0" y="142595"/>
                </a:moveTo>
                <a:cubicBezTo>
                  <a:pt x="0" y="63842"/>
                  <a:pt x="63842" y="0"/>
                  <a:pt x="142595" y="0"/>
                </a:cubicBezTo>
                <a:lnTo>
                  <a:pt x="1568516" y="0"/>
                </a:lnTo>
                <a:cubicBezTo>
                  <a:pt x="1647269" y="0"/>
                  <a:pt x="1711111" y="63842"/>
                  <a:pt x="1711111" y="142595"/>
                </a:cubicBezTo>
                <a:lnTo>
                  <a:pt x="1711111" y="712960"/>
                </a:lnTo>
                <a:cubicBezTo>
                  <a:pt x="1711111" y="791713"/>
                  <a:pt x="1647269" y="855555"/>
                  <a:pt x="1568516" y="855555"/>
                </a:cubicBezTo>
                <a:lnTo>
                  <a:pt x="142595" y="855555"/>
                </a:lnTo>
                <a:cubicBezTo>
                  <a:pt x="63842" y="855555"/>
                  <a:pt x="0" y="791713"/>
                  <a:pt x="0" y="712960"/>
                </a:cubicBezTo>
                <a:lnTo>
                  <a:pt x="0" y="142595"/>
                </a:lnTo>
                <a:close/>
              </a:path>
            </a:pathLst>
          </a:custGeom>
          <a:gradFill rotWithShape="0">
            <a:gsLst>
              <a:gs pos="0">
                <a:srgbClr val="FFACAF"/>
              </a:gs>
              <a:gs pos="100000">
                <a:schemeClr val="bg1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3300000" scaled="0"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345" tIns="110345" rIns="110345" bIns="11034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Train Classifier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AF099D0-65EA-5DC2-DD4F-4F5ABEE0A876}"/>
              </a:ext>
            </a:extLst>
          </p:cNvPr>
          <p:cNvSpPr/>
          <p:nvPr/>
        </p:nvSpPr>
        <p:spPr>
          <a:xfrm>
            <a:off x="263121" y="1942299"/>
            <a:ext cx="1711111" cy="855555"/>
          </a:xfrm>
          <a:custGeom>
            <a:avLst/>
            <a:gdLst>
              <a:gd name="connsiteX0" fmla="*/ 0 w 1711111"/>
              <a:gd name="connsiteY0" fmla="*/ 142595 h 855555"/>
              <a:gd name="connsiteX1" fmla="*/ 142595 w 1711111"/>
              <a:gd name="connsiteY1" fmla="*/ 0 h 855555"/>
              <a:gd name="connsiteX2" fmla="*/ 1568516 w 1711111"/>
              <a:gd name="connsiteY2" fmla="*/ 0 h 855555"/>
              <a:gd name="connsiteX3" fmla="*/ 1711111 w 1711111"/>
              <a:gd name="connsiteY3" fmla="*/ 142595 h 855555"/>
              <a:gd name="connsiteX4" fmla="*/ 1711111 w 1711111"/>
              <a:gd name="connsiteY4" fmla="*/ 712960 h 855555"/>
              <a:gd name="connsiteX5" fmla="*/ 1568516 w 1711111"/>
              <a:gd name="connsiteY5" fmla="*/ 855555 h 855555"/>
              <a:gd name="connsiteX6" fmla="*/ 142595 w 1711111"/>
              <a:gd name="connsiteY6" fmla="*/ 855555 h 855555"/>
              <a:gd name="connsiteX7" fmla="*/ 0 w 1711111"/>
              <a:gd name="connsiteY7" fmla="*/ 712960 h 855555"/>
              <a:gd name="connsiteX8" fmla="*/ 0 w 1711111"/>
              <a:gd name="connsiteY8" fmla="*/ 142595 h 85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1111" h="855555">
                <a:moveTo>
                  <a:pt x="0" y="142595"/>
                </a:moveTo>
                <a:cubicBezTo>
                  <a:pt x="0" y="63842"/>
                  <a:pt x="63842" y="0"/>
                  <a:pt x="142595" y="0"/>
                </a:cubicBezTo>
                <a:lnTo>
                  <a:pt x="1568516" y="0"/>
                </a:lnTo>
                <a:cubicBezTo>
                  <a:pt x="1647269" y="0"/>
                  <a:pt x="1711111" y="63842"/>
                  <a:pt x="1711111" y="142595"/>
                </a:cubicBezTo>
                <a:lnTo>
                  <a:pt x="1711111" y="712960"/>
                </a:lnTo>
                <a:cubicBezTo>
                  <a:pt x="1711111" y="791713"/>
                  <a:pt x="1647269" y="855555"/>
                  <a:pt x="1568516" y="855555"/>
                </a:cubicBezTo>
                <a:lnTo>
                  <a:pt x="142595" y="855555"/>
                </a:lnTo>
                <a:cubicBezTo>
                  <a:pt x="63842" y="855555"/>
                  <a:pt x="0" y="791713"/>
                  <a:pt x="0" y="712960"/>
                </a:cubicBezTo>
                <a:lnTo>
                  <a:pt x="0" y="142595"/>
                </a:lnTo>
                <a:close/>
              </a:path>
            </a:pathLst>
          </a:custGeom>
          <a:gradFill rotWithShape="0">
            <a:gsLst>
              <a:gs pos="0">
                <a:srgbClr val="FFACAF"/>
              </a:gs>
              <a:gs pos="100000">
                <a:schemeClr val="bg1"/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3300000" scaled="0"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10345" tIns="110345" rIns="110345" bIns="11034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Evaluate Classifier</a:t>
            </a:r>
          </a:p>
        </p:txBody>
      </p:sp>
      <p:sp>
        <p:nvSpPr>
          <p:cNvPr id="11" name="Text Box 43">
            <a:extLst>
              <a:ext uri="{FF2B5EF4-FFF2-40B4-BE49-F238E27FC236}">
                <a16:creationId xmlns:a16="http://schemas.microsoft.com/office/drawing/2014/main" id="{8DB46BA8-C753-13D4-0116-58D5B60F5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21" y="4901300"/>
            <a:ext cx="8739033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E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Other considerations: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1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answers are often application specific and data dependent.</a:t>
            </a:r>
          </a:p>
          <a:p>
            <a:pPr marL="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Customers/users don’t often completely understand their requirements.</a:t>
            </a:r>
          </a:p>
          <a:p>
            <a:pPr marL="0" marR="0" lvl="0" indent="-228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Data collection is often an on-going process that drives the technology.</a:t>
            </a:r>
          </a:p>
        </p:txBody>
      </p:sp>
    </p:spTree>
    <p:extLst>
      <p:ext uri="{BB962C8B-B14F-4D97-AF65-F5344CB8AC3E}">
        <p14:creationId xmlns:p14="http://schemas.microsoft.com/office/powerpoint/2010/main" val="130602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28599" y="0"/>
            <a:ext cx="8686801" cy="45720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defTabSz="457200">
              <a:spcBef>
                <a:spcPct val="0"/>
              </a:spcBef>
              <a:buNone/>
              <a:defRPr sz="2400" b="1" baseline="0"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 Importance of Driving Research Using Big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628EB-D652-93FD-FE9B-72146827C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63" y="4152900"/>
            <a:ext cx="2669037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237596-E6D4-D31D-1250-0E24A1BAC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014" y="4152900"/>
            <a:ext cx="2562746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F71673-537C-DDE6-ABC2-501165BC3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38" y="4152900"/>
            <a:ext cx="2417274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87A62D-8DD5-A07E-B76B-84EE165EE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789816"/>
            <a:ext cx="866775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Bob Mercer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IBM Speech Research (1985):</a:t>
            </a:r>
          </a:p>
          <a:p>
            <a:pPr marL="2413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“There is no data like more data.”</a:t>
            </a:r>
          </a:p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Dan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Ariely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Duke University (2013):</a:t>
            </a:r>
          </a:p>
          <a:p>
            <a:pPr marL="2413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“Big Data is like teenage sex: everyone talks about it,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nobody really knows how to do it,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everyone thinks everyone else is doing it,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 everyone claims they are doing it.”</a:t>
            </a:r>
          </a:p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Douglas Merrill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Zestfinance.com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(2013):</a:t>
            </a:r>
          </a:p>
          <a:p>
            <a:pPr marL="24130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“Given enough data, everything is statistically significant.”</a:t>
            </a:r>
          </a:p>
        </p:txBody>
      </p:sp>
    </p:spTree>
    <p:extLst>
      <p:ext uri="{BB962C8B-B14F-4D97-AF65-F5344CB8AC3E}">
        <p14:creationId xmlns:p14="http://schemas.microsoft.com/office/powerpoint/2010/main" val="37642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44714" y="1792509"/>
            <a:ext cx="7777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920"/>
            <a:ext cx="8686800" cy="393234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Speech Recognition Did Not Happen Overnight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5EC779-F9DC-841C-ABA3-43EF8BB4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472" y="3837195"/>
            <a:ext cx="4544338" cy="23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: Historic performance in terms of WER of speech recognition in... |  Download Scientific Diagram">
            <a:extLst>
              <a:ext uri="{FF2B5EF4-FFF2-40B4-BE49-F238E27FC236}">
                <a16:creationId xmlns:a16="http://schemas.microsoft.com/office/drawing/2014/main" id="{9E84FA47-A22D-0A4B-E853-1C4D004C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10" y="3520261"/>
            <a:ext cx="3970867" cy="29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93835-91FA-6B25-0CEC-DDE39267C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789816"/>
            <a:ext cx="866775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33363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Services like Siri and Alexa were overnight successes that were 50 years in the making…</a:t>
            </a:r>
          </a:p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 common evaluation paradigm in speech recognition dates back to the 1980’s when the first industry-wide speech recognition evaluation results were published.</a:t>
            </a:r>
          </a:p>
          <a:p>
            <a:pPr marL="180975" marR="0" lvl="0" indent="-180975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 Linguistic Data Consortium was established by DoD in 1992 to provide human language technology data and resources to the community to drive research and standardize evaluation.</a:t>
            </a:r>
          </a:p>
        </p:txBody>
      </p:sp>
    </p:spTree>
    <p:extLst>
      <p:ext uri="{BB962C8B-B14F-4D97-AF65-F5344CB8AC3E}">
        <p14:creationId xmlns:p14="http://schemas.microsoft.com/office/powerpoint/2010/main" val="37684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" name="Rectangle 6"/>
          <p:cNvSpPr>
            <a:spLocks noChangeArrowheads="1"/>
          </p:cNvSpPr>
          <p:nvPr/>
        </p:nvSpPr>
        <p:spPr bwMode="auto">
          <a:xfrm>
            <a:off x="232095" y="677121"/>
            <a:ext cx="8686800" cy="578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6213" indent="-176213">
              <a:spcAft>
                <a:spcPts val="6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How much trust can we place in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isolated data points?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What is the optimal decision surface?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Suppose you now receive two more data points?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The optimal decision surface is still a line, so this 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new data is consistent with our current beliefs.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Next, you receive two more data points. What is the 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optimal decision surface?</a:t>
            </a:r>
          </a:p>
          <a:p>
            <a:pPr marL="346075" indent="-173038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The optimal decision surface changes abruptly with 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these two new data points. Is this a good thing?</a:t>
            </a:r>
          </a:p>
          <a:p>
            <a:pPr marL="176213" indent="-176213">
              <a:spcAft>
                <a:spcPts val="600"/>
              </a:spcAft>
              <a:buFontTx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In this course, we will study techniques that can easily drive the error rate to zero on the training data – referred to as overtraining. Is this the best classifier for previously unseen data?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We will see that the collection of data that accurately characterizes the problem, is critical: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“There is no data like more data.”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Some applications, particularly bioengineering, only have limited data. Some events, such as natural disasters (e.g. tsunamis), do not have more than a few data points.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For such applications, we must use model-based approaches (e.g. differential equations).</a:t>
            </a:r>
          </a:p>
          <a:p>
            <a:pPr marL="346075" indent="-173038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b="1" dirty="0">
                <a:solidFill>
                  <a:schemeClr val="bg1"/>
                </a:solidFill>
              </a:rPr>
              <a:t>Can we integrate prior knowledge about the likelihood of each class, application constraints (e.g., N-gram frequencies, the grammar of a language or the physics of the real world) to make better decisions when faced with limited amounts of data?</a:t>
            </a:r>
          </a:p>
          <a:p>
            <a:pPr marL="176213" indent="-176213">
              <a:spcAft>
                <a:spcPts val="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176213" indent="-176213">
              <a:spcAft>
                <a:spcPts val="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176213" indent="-176213">
              <a:spcAft>
                <a:spcPts val="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176213" indent="-176213">
              <a:spcAft>
                <a:spcPts val="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9484" name="Oval 4"/>
          <p:cNvSpPr>
            <a:spLocks noChangeArrowheads="1"/>
          </p:cNvSpPr>
          <p:nvPr/>
        </p:nvSpPr>
        <p:spPr bwMode="auto">
          <a:xfrm>
            <a:off x="5914415" y="1568720"/>
            <a:ext cx="246063" cy="238125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lIns="91429" tIns="45714" rIns="91429" bIns="45714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85" name="Oval 5"/>
          <p:cNvSpPr>
            <a:spLocks noChangeArrowheads="1"/>
          </p:cNvSpPr>
          <p:nvPr/>
        </p:nvSpPr>
        <p:spPr bwMode="auto">
          <a:xfrm>
            <a:off x="6286089" y="1004706"/>
            <a:ext cx="246063" cy="23812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lIns="91429" tIns="45714" rIns="91429" bIns="45714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81" name="Oval 11"/>
          <p:cNvSpPr>
            <a:spLocks noChangeArrowheads="1"/>
          </p:cNvSpPr>
          <p:nvPr/>
        </p:nvSpPr>
        <p:spPr bwMode="auto">
          <a:xfrm>
            <a:off x="7232699" y="1312475"/>
            <a:ext cx="233362" cy="246063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82" name="Oval 12"/>
          <p:cNvSpPr>
            <a:spLocks noChangeArrowheads="1"/>
          </p:cNvSpPr>
          <p:nvPr/>
        </p:nvSpPr>
        <p:spPr bwMode="auto">
          <a:xfrm>
            <a:off x="6814381" y="2052537"/>
            <a:ext cx="233362" cy="24606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79" name="Line 14"/>
          <p:cNvSpPr>
            <a:spLocks noChangeShapeType="1"/>
          </p:cNvSpPr>
          <p:nvPr/>
        </p:nvSpPr>
        <p:spPr bwMode="auto">
          <a:xfrm>
            <a:off x="5442857" y="944956"/>
            <a:ext cx="3037114" cy="15425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lIns="91429" tIns="45714" rIns="91429" bIns="45714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D84E5A-F1B5-1D4D-9188-2A89CA78CE2F}"/>
              </a:ext>
            </a:extLst>
          </p:cNvPr>
          <p:cNvGrpSpPr/>
          <p:nvPr/>
        </p:nvGrpSpPr>
        <p:grpSpPr>
          <a:xfrm>
            <a:off x="6880822" y="1021006"/>
            <a:ext cx="937952" cy="869844"/>
            <a:chOff x="6880822" y="1021006"/>
            <a:chExt cx="937952" cy="869844"/>
          </a:xfrm>
        </p:grpSpPr>
        <p:sp>
          <p:nvSpPr>
            <p:cNvPr id="19477" name="Arc 19"/>
            <p:cNvSpPr>
              <a:spLocks noChangeAspect="1"/>
            </p:cNvSpPr>
            <p:nvPr/>
          </p:nvSpPr>
          <p:spPr bwMode="auto">
            <a:xfrm rot="1893226" flipV="1">
              <a:off x="7312361" y="1286012"/>
              <a:ext cx="506413" cy="604838"/>
            </a:xfrm>
            <a:custGeom>
              <a:avLst/>
              <a:gdLst>
                <a:gd name="T0" fmla="*/ 0 w 21600"/>
                <a:gd name="T1" fmla="*/ 0 h 21600"/>
                <a:gd name="T2" fmla="*/ 475 w 21600"/>
                <a:gd name="T3" fmla="*/ 567 h 21600"/>
                <a:gd name="T4" fmla="*/ 0 w 21600"/>
                <a:gd name="T5" fmla="*/ 5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478" name="Arc 20"/>
            <p:cNvSpPr>
              <a:spLocks noChangeAspect="1"/>
            </p:cNvSpPr>
            <p:nvPr/>
          </p:nvSpPr>
          <p:spPr bwMode="auto">
            <a:xfrm rot="1893226" flipH="1" flipV="1">
              <a:off x="6880822" y="1021006"/>
              <a:ext cx="506413" cy="604838"/>
            </a:xfrm>
            <a:custGeom>
              <a:avLst/>
              <a:gdLst>
                <a:gd name="T0" fmla="*/ 0 w 21600"/>
                <a:gd name="T1" fmla="*/ 0 h 21600"/>
                <a:gd name="T2" fmla="*/ 475 w 21600"/>
                <a:gd name="T3" fmla="*/ 567 h 21600"/>
                <a:gd name="T4" fmla="*/ 0 w 21600"/>
                <a:gd name="T5" fmla="*/ 5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B3C03F-6D50-DC40-92E6-925E0DB8BCFC}"/>
              </a:ext>
            </a:extLst>
          </p:cNvPr>
          <p:cNvGrpSpPr/>
          <p:nvPr/>
        </p:nvGrpSpPr>
        <p:grpSpPr>
          <a:xfrm>
            <a:off x="5638804" y="1257757"/>
            <a:ext cx="804754" cy="890996"/>
            <a:chOff x="5638804" y="1257757"/>
            <a:chExt cx="804754" cy="890996"/>
          </a:xfrm>
        </p:grpSpPr>
        <p:sp>
          <p:nvSpPr>
            <p:cNvPr id="19472" name="Arc 21"/>
            <p:cNvSpPr>
              <a:spLocks noChangeAspect="1"/>
            </p:cNvSpPr>
            <p:nvPr/>
          </p:nvSpPr>
          <p:spPr bwMode="auto">
            <a:xfrm rot="2624509">
              <a:off x="5967956" y="1564353"/>
              <a:ext cx="475602" cy="584400"/>
            </a:xfrm>
            <a:custGeom>
              <a:avLst/>
              <a:gdLst>
                <a:gd name="T0" fmla="*/ 0 w 21600"/>
                <a:gd name="T1" fmla="*/ 0 h 21600"/>
                <a:gd name="T2" fmla="*/ 296 w 21600"/>
                <a:gd name="T3" fmla="*/ 694 h 21600"/>
                <a:gd name="T4" fmla="*/ 0 w 21600"/>
                <a:gd name="T5" fmla="*/ 69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473" name="Arc 22"/>
            <p:cNvSpPr>
              <a:spLocks noChangeAspect="1"/>
            </p:cNvSpPr>
            <p:nvPr/>
          </p:nvSpPr>
          <p:spPr bwMode="auto">
            <a:xfrm rot="2624509" flipH="1">
              <a:off x="5638804" y="1257757"/>
              <a:ext cx="454941" cy="679331"/>
            </a:xfrm>
            <a:custGeom>
              <a:avLst/>
              <a:gdLst>
                <a:gd name="T0" fmla="*/ 0 w 21600"/>
                <a:gd name="T1" fmla="*/ 0 h 21600"/>
                <a:gd name="T2" fmla="*/ 297 w 21600"/>
                <a:gd name="T3" fmla="*/ 694 h 21600"/>
                <a:gd name="T4" fmla="*/ 0 w 21600"/>
                <a:gd name="T5" fmla="*/ 69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E7373C-7C35-B248-A753-7DDDAB41D855}"/>
              </a:ext>
            </a:extLst>
          </p:cNvPr>
          <p:cNvGrpSpPr/>
          <p:nvPr/>
        </p:nvGrpSpPr>
        <p:grpSpPr>
          <a:xfrm>
            <a:off x="7525711" y="2196170"/>
            <a:ext cx="627650" cy="488979"/>
            <a:chOff x="7525711" y="2196170"/>
            <a:chExt cx="627650" cy="488979"/>
          </a:xfrm>
        </p:grpSpPr>
        <p:sp>
          <p:nvSpPr>
            <p:cNvPr id="19475" name="Arc 24"/>
            <p:cNvSpPr>
              <a:spLocks/>
            </p:cNvSpPr>
            <p:nvPr/>
          </p:nvSpPr>
          <p:spPr bwMode="auto">
            <a:xfrm rot="2104209">
              <a:off x="7867866" y="2394490"/>
              <a:ext cx="285495" cy="290659"/>
            </a:xfrm>
            <a:custGeom>
              <a:avLst/>
              <a:gdLst>
                <a:gd name="T0" fmla="*/ 0 w 21600"/>
                <a:gd name="T1" fmla="*/ 0 h 21600"/>
                <a:gd name="T2" fmla="*/ 475 w 21600"/>
                <a:gd name="T3" fmla="*/ 567 h 21600"/>
                <a:gd name="T4" fmla="*/ 0 w 21600"/>
                <a:gd name="T5" fmla="*/ 5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476" name="Arc 25"/>
            <p:cNvSpPr>
              <a:spLocks/>
            </p:cNvSpPr>
            <p:nvPr/>
          </p:nvSpPr>
          <p:spPr bwMode="auto">
            <a:xfrm rot="2104209" flipH="1">
              <a:off x="7525711" y="2196170"/>
              <a:ext cx="369207" cy="403368"/>
            </a:xfrm>
            <a:custGeom>
              <a:avLst/>
              <a:gdLst>
                <a:gd name="T0" fmla="*/ 0 w 21600"/>
                <a:gd name="T1" fmla="*/ 0 h 21600"/>
                <a:gd name="T2" fmla="*/ 475 w 21600"/>
                <a:gd name="T3" fmla="*/ 567 h 21600"/>
                <a:gd name="T4" fmla="*/ 0 w 21600"/>
                <a:gd name="T5" fmla="*/ 56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>
                <a:spcAft>
                  <a:spcPts val="0"/>
                </a:spcAft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9470" name="Rectangle 26"/>
          <p:cNvSpPr>
            <a:spLocks noChangeArrowheads="1"/>
          </p:cNvSpPr>
          <p:nvPr/>
        </p:nvSpPr>
        <p:spPr bwMode="auto">
          <a:xfrm>
            <a:off x="237646" y="2313741"/>
            <a:ext cx="4762500" cy="62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6213" indent="-176213">
              <a:spcAft>
                <a:spcPts val="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9467" name="Oval 28"/>
          <p:cNvSpPr>
            <a:spLocks noChangeArrowheads="1"/>
          </p:cNvSpPr>
          <p:nvPr/>
        </p:nvSpPr>
        <p:spPr bwMode="auto">
          <a:xfrm>
            <a:off x="7685158" y="2390112"/>
            <a:ext cx="233363" cy="246063"/>
          </a:xfrm>
          <a:prstGeom prst="ellipse">
            <a:avLst/>
          </a:prstGeom>
          <a:solidFill>
            <a:schemeClr val="accent1"/>
          </a:solidFill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68" name="Oval 29"/>
          <p:cNvSpPr>
            <a:spLocks noChangeArrowheads="1"/>
          </p:cNvSpPr>
          <p:nvPr/>
        </p:nvSpPr>
        <p:spPr bwMode="auto">
          <a:xfrm>
            <a:off x="8081158" y="1826740"/>
            <a:ext cx="233363" cy="24606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237646" y="3181853"/>
            <a:ext cx="8686800" cy="328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6213" indent="-176213">
              <a:spcAft>
                <a:spcPts val="1200"/>
              </a:spcAft>
              <a:buFontTx/>
              <a:buChar char="•"/>
            </a:pP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19466" name="Text Box 32"/>
          <p:cNvSpPr txBox="1">
            <a:spLocks noChangeArrowheads="1"/>
          </p:cNvSpPr>
          <p:nvPr/>
        </p:nvSpPr>
        <p:spPr bwMode="auto">
          <a:xfrm>
            <a:off x="237645" y="57150"/>
            <a:ext cx="86668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Generalization And Risk</a:t>
            </a:r>
          </a:p>
        </p:txBody>
      </p:sp>
      <p:sp>
        <p:nvSpPr>
          <p:cNvPr id="19483" name="Rectangle 3"/>
          <p:cNvSpPr>
            <a:spLocks noChangeArrowheads="1"/>
          </p:cNvSpPr>
          <p:nvPr/>
        </p:nvSpPr>
        <p:spPr bwMode="auto">
          <a:xfrm>
            <a:off x="5232629" y="752924"/>
            <a:ext cx="3671888" cy="2082307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lIns="91429" tIns="45714" rIns="91429" bIns="45714" anchor="ctr"/>
          <a:lstStyle/>
          <a:p>
            <a:pPr>
              <a:spcAft>
                <a:spcPts val="0"/>
              </a:spcAft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4" grpId="0" animBg="1"/>
      <p:bldP spid="19485" grpId="0" animBg="1"/>
      <p:bldP spid="19481" grpId="0" animBg="1"/>
      <p:bldP spid="19482" grpId="0" animBg="1"/>
      <p:bldP spid="19479" grpId="0" animBg="1"/>
      <p:bldP spid="19479" grpId="1" animBg="1"/>
      <p:bldP spid="19467" grpId="0" animBg="1"/>
      <p:bldP spid="19468" grpId="0" animBg="1"/>
      <p:bldP spid="194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193881" y="714375"/>
            <a:ext cx="8662988" cy="503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indent="-176213">
              <a:spcBef>
                <a:spcPts val="0"/>
              </a:spcBef>
              <a:spcAft>
                <a:spcPts val="196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Which of these images are most scenic?</a:t>
            </a:r>
          </a:p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Half of the battle in building a machine learning system is understanding the requirements and developing data (e.g., annotated data) to support those requirements. We often iterate several times to get things ‘right’.</a:t>
            </a:r>
          </a:p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How can we develop a system to automatically determine scenic beauty? (Hint: feature combination)</a:t>
            </a:r>
          </a:p>
          <a:p>
            <a:pPr marL="176213" indent="-176213"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Solutions to such problems require good feature extraction, good decision theory and good user interface engineering (e.g., Alexa).</a:t>
            </a:r>
          </a:p>
        </p:txBody>
      </p:sp>
      <p:grpSp>
        <p:nvGrpSpPr>
          <p:cNvPr id="5123" name="Group 5"/>
          <p:cNvGrpSpPr>
            <a:grpSpLocks noChangeAspect="1"/>
          </p:cNvGrpSpPr>
          <p:nvPr/>
        </p:nvGrpSpPr>
        <p:grpSpPr bwMode="auto">
          <a:xfrm>
            <a:off x="698333" y="1176792"/>
            <a:ext cx="7899734" cy="2045380"/>
            <a:chOff x="486" y="1193"/>
            <a:chExt cx="3252" cy="842"/>
          </a:xfrm>
        </p:grpSpPr>
        <p:pic>
          <p:nvPicPr>
            <p:cNvPr id="5126" name="Picture 6" descr="lsb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" y="1193"/>
              <a:ext cx="972" cy="842"/>
            </a:xfrm>
            <a:prstGeom prst="rect">
              <a:avLst/>
            </a:prstGeom>
            <a:noFill/>
            <a:ln w="38100">
              <a:solidFill>
                <a:srgbClr val="004000"/>
              </a:solidFill>
              <a:miter lim="800000"/>
              <a:headEnd/>
              <a:tailEnd/>
            </a:ln>
          </p:spPr>
        </p:pic>
        <p:pic>
          <p:nvPicPr>
            <p:cNvPr id="5127" name="Picture 7" descr="msb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32" y="1193"/>
              <a:ext cx="972" cy="842"/>
            </a:xfrm>
            <a:prstGeom prst="rect">
              <a:avLst/>
            </a:prstGeom>
            <a:noFill/>
            <a:ln w="38100">
              <a:solidFill>
                <a:srgbClr val="004000"/>
              </a:solidFill>
              <a:miter lim="800000"/>
              <a:headEnd/>
              <a:tailEnd/>
            </a:ln>
          </p:spPr>
        </p:pic>
        <p:pic>
          <p:nvPicPr>
            <p:cNvPr id="5128" name="Picture 8" descr="hsb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66" y="1193"/>
              <a:ext cx="972" cy="842"/>
            </a:xfrm>
            <a:prstGeom prst="rect">
              <a:avLst/>
            </a:prstGeom>
            <a:noFill/>
            <a:ln w="38100">
              <a:solidFill>
                <a:srgbClr val="004000"/>
              </a:solidFill>
              <a:miter lim="800000"/>
              <a:headEnd/>
              <a:tailEnd/>
            </a:ln>
          </p:spPr>
        </p:pic>
      </p:grpSp>
      <p:sp>
        <p:nvSpPr>
          <p:cNvPr id="5125" name="Text Box 10"/>
          <p:cNvSpPr txBox="1">
            <a:spLocks noChangeArrowheads="1"/>
          </p:cNvSpPr>
          <p:nvPr/>
        </p:nvSpPr>
        <p:spPr bwMode="auto">
          <a:xfrm>
            <a:off x="252411" y="57150"/>
            <a:ext cx="8662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Recognition or Understanding?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88" y="-206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171" name="Group 14"/>
          <p:cNvGrpSpPr>
            <a:grpSpLocks/>
          </p:cNvGrpSpPr>
          <p:nvPr/>
        </p:nvGrpSpPr>
        <p:grpSpPr bwMode="auto">
          <a:xfrm>
            <a:off x="423863" y="739775"/>
            <a:ext cx="4033837" cy="4964113"/>
            <a:chOff x="267" y="466"/>
            <a:chExt cx="2541" cy="3127"/>
          </a:xfrm>
        </p:grpSpPr>
        <p:pic>
          <p:nvPicPr>
            <p:cNvPr id="7177" name="Picture 6" descr="overlap_0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4" y="466"/>
              <a:ext cx="1710" cy="1573"/>
            </a:xfrm>
            <a:prstGeom prst="rect">
              <a:avLst/>
            </a:prstGeom>
            <a:noFill/>
            <a:ln w="38100">
              <a:solidFill>
                <a:srgbClr val="000080"/>
              </a:solidFill>
              <a:miter lim="800000"/>
              <a:headEnd/>
              <a:tailEnd/>
            </a:ln>
          </p:spPr>
        </p:pic>
        <p:sp>
          <p:nvSpPr>
            <p:cNvPr id="7178" name="Text Box 7"/>
            <p:cNvSpPr txBox="1">
              <a:spLocks noChangeArrowheads="1"/>
            </p:cNvSpPr>
            <p:nvPr/>
          </p:nvSpPr>
          <p:spPr bwMode="auto">
            <a:xfrm>
              <a:off x="267" y="2178"/>
              <a:ext cx="2541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69863" indent="-169863">
                <a:spcBef>
                  <a:spcPts val="0"/>
                </a:spcBef>
                <a:spcAft>
                  <a:spcPts val="1200"/>
                </a:spcAft>
                <a:buFontTx/>
                <a:buChar char="•"/>
              </a:pPr>
              <a:r>
                <a:rPr lang="en-US" sz="1800" b="1" dirty="0">
                  <a:solidFill>
                    <a:schemeClr val="bg1"/>
                  </a:solidFill>
                </a:rPr>
                <a:t>Regions of overlap represent the classification error</a:t>
              </a:r>
            </a:p>
            <a:p>
              <a:pPr marL="169863" indent="-169863">
                <a:spcBef>
                  <a:spcPts val="0"/>
                </a:spcBef>
                <a:spcAft>
                  <a:spcPts val="1200"/>
                </a:spcAft>
                <a:buFontTx/>
                <a:buChar char="•"/>
              </a:pPr>
              <a:r>
                <a:rPr lang="en-US" sz="1800" b="1" dirty="0">
                  <a:solidFill>
                    <a:schemeClr val="bg1"/>
                  </a:solidFill>
                </a:rPr>
                <a:t>Error rates can be computed with knowledge of the joint probability distributions (see </a:t>
              </a:r>
              <a:r>
                <a:rPr lang="en-US" sz="1800" b="1" dirty="0">
                  <a:solidFill>
                    <a:schemeClr val="bg1"/>
                  </a:solidFill>
                  <a:hlinkClick r:id="rId4"/>
                </a:rPr>
                <a:t>probability of error in transmission</a:t>
              </a:r>
              <a:r>
                <a:rPr lang="en-US" sz="1800" b="1" dirty="0">
                  <a:solidFill>
                    <a:schemeClr val="bg1"/>
                  </a:solidFill>
                </a:rPr>
                <a:t>).</a:t>
              </a:r>
            </a:p>
            <a:p>
              <a:pPr marL="169863" indent="-169863">
                <a:spcBef>
                  <a:spcPts val="0"/>
                </a:spcBef>
                <a:spcAft>
                  <a:spcPts val="1200"/>
                </a:spcAft>
                <a:buFontTx/>
                <a:buChar char="•"/>
              </a:pPr>
              <a:r>
                <a:rPr lang="en-US" sz="1800" b="1" dirty="0">
                  <a:solidFill>
                    <a:schemeClr val="bg1"/>
                  </a:solidFill>
                </a:rPr>
                <a:t>Context is used to reduce overlap.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334000" y="730250"/>
            <a:ext cx="3586163" cy="4822825"/>
            <a:chOff x="3360" y="460"/>
            <a:chExt cx="2259" cy="3038"/>
          </a:xfrm>
        </p:grpSpPr>
        <p:pic>
          <p:nvPicPr>
            <p:cNvPr id="7175" name="Picture 9" descr="overlap_0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67" y="460"/>
              <a:ext cx="1647" cy="1589"/>
            </a:xfrm>
            <a:prstGeom prst="rect">
              <a:avLst/>
            </a:prstGeom>
            <a:noFill/>
            <a:ln w="38100">
              <a:solidFill>
                <a:srgbClr val="000080"/>
              </a:solidFill>
              <a:miter lim="800000"/>
              <a:headEnd/>
              <a:tailEnd/>
            </a:ln>
          </p:spPr>
        </p:pic>
        <p:sp>
          <p:nvSpPr>
            <p:cNvPr id="7176" name="Text Box 10"/>
            <p:cNvSpPr txBox="1">
              <a:spLocks noChangeArrowheads="1"/>
            </p:cNvSpPr>
            <p:nvPr/>
          </p:nvSpPr>
          <p:spPr bwMode="auto">
            <a:xfrm>
              <a:off x="3360" y="2180"/>
              <a:ext cx="2259" cy="1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73038" indent="-173038">
                <a:spcBef>
                  <a:spcPts val="0"/>
                </a:spcBef>
                <a:spcAft>
                  <a:spcPts val="1200"/>
                </a:spcAft>
                <a:buFontTx/>
                <a:buChar char="•"/>
              </a:pPr>
              <a:r>
                <a:rPr lang="en-US" sz="1800" b="1">
                  <a:solidFill>
                    <a:schemeClr val="bg1"/>
                  </a:solidFill>
                </a:rPr>
                <a:t>In real problems, features are confusable and represent actual variation in the data.</a:t>
              </a:r>
            </a:p>
            <a:p>
              <a:pPr marL="173038" indent="-173038">
                <a:spcBef>
                  <a:spcPts val="0"/>
                </a:spcBef>
                <a:spcAft>
                  <a:spcPts val="1200"/>
                </a:spcAft>
                <a:buFontTx/>
                <a:buChar char="•"/>
              </a:pPr>
              <a:r>
                <a:rPr lang="en-US" sz="1800" b="1">
                  <a:solidFill>
                    <a:schemeClr val="bg1"/>
                  </a:solidFill>
                </a:rPr>
                <a:t>The traditional role of the signal processing engineer has been to develop better features (e.g., “invariants”).</a:t>
              </a:r>
            </a:p>
          </p:txBody>
        </p:sp>
      </p:grpSp>
      <p:sp>
        <p:nvSpPr>
          <p:cNvPr id="7173" name="Text Box 11"/>
          <p:cNvSpPr txBox="1">
            <a:spLocks noChangeArrowheads="1"/>
          </p:cNvSpPr>
          <p:nvPr/>
        </p:nvSpPr>
        <p:spPr bwMode="auto">
          <a:xfrm>
            <a:off x="228599" y="57150"/>
            <a:ext cx="8691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</a:rPr>
              <a:t>Traditional Model-Based Features Are Confusable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ISIP 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7468</TotalTime>
  <Words>1243</Words>
  <Application>Microsoft Macintosh PowerPoint</Application>
  <PresentationFormat>Letter Paper (8.5x11 in)</PresentationFormat>
  <Paragraphs>111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lecture_title</vt:lpstr>
      <vt:lpstr>isip_default</vt:lpstr>
      <vt:lpstr>2_isip_default</vt:lpstr>
      <vt:lpstr>2_ISIP 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Speech Recognition Did Not Happen Overnight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Gateway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Joseph Picone</cp:lastModifiedBy>
  <cp:revision>382</cp:revision>
  <dcterms:created xsi:type="dcterms:W3CDTF">2002-09-12T17:13:32Z</dcterms:created>
  <dcterms:modified xsi:type="dcterms:W3CDTF">2023-01-18T14:40:43Z</dcterms:modified>
</cp:coreProperties>
</file>